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65" r:id="rId2"/>
    <p:sldId id="463" r:id="rId3"/>
    <p:sldId id="478" r:id="rId4"/>
    <p:sldId id="483" r:id="rId5"/>
    <p:sldId id="464" r:id="rId6"/>
    <p:sldId id="468" r:id="rId7"/>
    <p:sldId id="484" r:id="rId8"/>
    <p:sldId id="487" r:id="rId9"/>
    <p:sldId id="486" r:id="rId10"/>
    <p:sldId id="485" r:id="rId11"/>
    <p:sldId id="473" r:id="rId12"/>
    <p:sldId id="482" r:id="rId13"/>
    <p:sldId id="475" r:id="rId14"/>
    <p:sldId id="488" r:id="rId15"/>
    <p:sldId id="4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44F"/>
    <a:srgbClr val="3B6179"/>
    <a:srgbClr val="323552"/>
    <a:srgbClr val="EE3A57"/>
    <a:srgbClr val="333654"/>
    <a:srgbClr val="62A2CA"/>
    <a:srgbClr val="21262A"/>
    <a:srgbClr val="0D0D0D"/>
    <a:srgbClr val="FF3300"/>
    <a:srgbClr val="3E4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5" autoAdjust="0"/>
    <p:restoredTop sz="84902" autoAdjust="0"/>
  </p:normalViewPr>
  <p:slideViewPr>
    <p:cSldViewPr snapToGrid="0">
      <p:cViewPr varScale="1">
        <p:scale>
          <a:sx n="45" d="100"/>
          <a:sy n="45" d="100"/>
        </p:scale>
        <p:origin x="72" y="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29A38-1880-4AC6-BB4B-F0AEFD32A941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5C58-D932-4613-B4E4-85BE675E6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8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5C58-D932-4613-B4E4-85BE675E6C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5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5C58-D932-4613-B4E4-85BE675E6C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0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5C58-D932-4613-B4E4-85BE675E6C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94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4.jpe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>
            <a:spLocks/>
          </p:cNvSpPr>
          <p:nvPr/>
        </p:nvSpPr>
        <p:spPr bwMode="auto">
          <a:xfrm>
            <a:off x="7010400" y="568036"/>
            <a:ext cx="4824468" cy="6245040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gradFill>
            <a:gsLst>
              <a:gs pos="100000">
                <a:srgbClr val="EC344F"/>
              </a:gs>
              <a:gs pos="0">
                <a:srgbClr val="343756"/>
              </a:gs>
            </a:gsLst>
            <a:lin ang="81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032" y="-4155421"/>
            <a:ext cx="12192001" cy="16021565"/>
            <a:chOff x="6230615" y="-4930779"/>
            <a:chExt cx="5768738" cy="16021565"/>
          </a:xfrm>
          <a:solidFill>
            <a:srgbClr val="333654"/>
          </a:solidFill>
        </p:grpSpPr>
        <p:sp>
          <p:nvSpPr>
            <p:cNvPr id="3" name="직사각형 2"/>
            <p:cNvSpPr/>
            <p:nvPr/>
          </p:nvSpPr>
          <p:spPr>
            <a:xfrm>
              <a:off x="6230615" y="-4930779"/>
              <a:ext cx="5768738" cy="756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30615" y="3061301"/>
              <a:ext cx="5768738" cy="8029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37285" y="895156"/>
            <a:ext cx="5392517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인터넷윤리와 보안개론</a:t>
            </a:r>
            <a:endParaRPr lang="en-US" altLang="ko-KR" sz="60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9983" y="5482637"/>
            <a:ext cx="4167273" cy="70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1871200 </a:t>
            </a:r>
            <a:r>
              <a: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조하영</a:t>
            </a:r>
            <a:r>
              <a: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1871230 </a:t>
            </a:r>
            <a:r>
              <a: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임지연</a:t>
            </a:r>
            <a:r>
              <a: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1871000 </a:t>
            </a:r>
            <a:r>
              <a:rPr lang="ko-KR" altLang="en-US" sz="13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박태형</a:t>
            </a:r>
            <a:endParaRPr lang="ko-KR" altLang="en-US" sz="13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40447" y="5473372"/>
            <a:ext cx="1189355" cy="710976"/>
          </a:xfrm>
          <a:prstGeom prst="rect">
            <a:avLst/>
          </a:prstGeom>
          <a:gradFill>
            <a:gsLst>
              <a:gs pos="100000">
                <a:srgbClr val="EA2A41"/>
              </a:gs>
              <a:gs pos="0">
                <a:srgbClr val="EE3B5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Go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04019" y="2512348"/>
            <a:ext cx="4868137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인증성공</a:t>
            </a:r>
            <a:endParaRPr lang="en-US" altLang="ko-KR" sz="5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757545-9239-41FD-B3CA-3547D3888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92" y="2642061"/>
            <a:ext cx="1610610" cy="1610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138E0-6F80-4E05-8D24-627EEEA66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14" y="2642061"/>
            <a:ext cx="1610610" cy="16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25741 C 0.01888 -0.25741 0.03347 -0.22107 0.03347 -0.17593 C 0.03347 -0.12848 0.01888 -0.0919 0.00104 -0.0919 C -0.01693 -0.0919 -0.03138 -0.05486 -0.03138 -0.01042 C -0.03138 0.03472 -0.01693 0.07129 0.00104 0.07129 C 0.01888 0.07129 0.03347 0.10764 0.03347 0.15277 C 0.03347 0.19722 0.01888 0.23426 0.00104 0.23426 C -0.01693 0.23426 -0.03138 0.27083 -0.03138 0.31828 C -0.03138 0.36342 -0.01693 0.4 0.00104 0.4 C 0.01888 0.4 0.03347 0.36342 0.03347 0.31828 C 0.03347 0.27083 0.01888 0.23426 0.00104 0.23426 C -0.01693 0.23426 -0.03138 0.19722 -0.03138 0.15277 C -0.03138 0.10764 -0.01693 0.07129 0.00104 0.07129 C 0.01888 0.07129 0.03347 0.03472 0.03347 -0.01042 C 0.03347 -0.05486 0.01888 -0.0919 0.00104 -0.0919 C -0.01693 -0.0919 -0.03138 -0.12848 -0.03138 -0.17593 C -0.03138 -0.22107 -0.01693 -0.25741 0.00104 -0.25741 Z " pathEditMode="relative" rAng="0" ptsTypes="AAAAAAAAAAAAAAAAA">
                                      <p:cBhvr>
                                        <p:cTn id="13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8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0104 -0.25741 C 0.0181 -0.25741 0.03203 -0.24398 0.03203 -0.22732 C 0.03203 -0.20949 0.0181 -0.19607 0.00104 -0.19607 C -0.01601 -0.19607 -0.02995 -0.18218 -0.02995 -0.16574 C -0.02995 -0.14885 -0.01601 -0.13519 0.00104 -0.13519 C 0.0181 -0.13519 0.03203 -0.12176 0.03203 -0.10486 C 0.03203 -0.08843 0.0181 -0.07454 0.00104 -0.07454 C -0.01601 -0.07454 -0.02995 -0.06088 -0.02995 -0.04329 C -0.02995 -0.02662 -0.01601 -0.01273 0.00104 -0.01273 C 0.0181 -0.01273 0.03203 -0.02662 0.03203 -0.04329 C 0.03203 -0.06088 0.0181 -0.07454 0.00104 -0.07454 C -0.01601 -0.07454 -0.02995 -0.08843 -0.02995 -0.10486 C -0.02995 -0.12176 -0.01601 -0.13519 0.00104 -0.13519 C 0.0181 -0.13519 0.03203 -0.14885 0.03203 -0.16574 C 0.03203 -0.18218 0.0181 -0.19607 0.00104 -0.19607 C -0.01601 -0.19607 -0.02995 -0.20949 -0.02995 -0.22732 C -0.02995 -0.24398 -0.01601 -0.25741 0.00104 -0.25741 Z " pathEditMode="relative" rAng="0" ptsTypes="AAAAAAAAAAA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8" grpId="0" animBg="1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6D5D3B-E72F-40DF-8C18-5DFAFA66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1" b="7486"/>
          <a:stretch/>
        </p:blipFill>
        <p:spPr>
          <a:xfrm>
            <a:off x="-1" y="844791"/>
            <a:ext cx="12191999" cy="60132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527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91B45-DE71-48C6-99FE-CF662E554163}"/>
              </a:ext>
            </a:extLst>
          </p:cNvPr>
          <p:cNvSpPr txBox="1"/>
          <p:nvPr/>
        </p:nvSpPr>
        <p:spPr>
          <a:xfrm>
            <a:off x="966061" y="2916592"/>
            <a:ext cx="112259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개인정보를 </a:t>
            </a:r>
            <a:r>
              <a:rPr lang="ko-KR" altLang="en-US" sz="4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메이드세이프에</a:t>
            </a:r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저장하고</a:t>
            </a:r>
            <a:r>
              <a:rPr lang="en-US" altLang="ko-KR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</a:p>
          <a:p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회원가입 할 때</a:t>
            </a:r>
            <a:r>
              <a:rPr lang="en-US" altLang="ko-KR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본인인증 할 때 등 개인정보가 필요할 때</a:t>
            </a:r>
            <a:endParaRPr lang="en-US" altLang="ko-KR" sz="4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개인정보를 불러오고</a:t>
            </a:r>
            <a:endParaRPr lang="en-US" altLang="ko-KR" sz="4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4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그 외의 상황에서는 정보를 조각내서 </a:t>
            </a:r>
            <a:r>
              <a:rPr lang="ko-KR" altLang="en-US" sz="40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안전하게 보관하는 것</a:t>
            </a:r>
            <a:r>
              <a:rPr lang="en-US" altLang="ko-KR" sz="40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DB1EC-025A-4CFE-AF22-F84A7DF55726}"/>
              </a:ext>
            </a:extLst>
          </p:cNvPr>
          <p:cNvSpPr txBox="1"/>
          <p:nvPr/>
        </p:nvSpPr>
        <p:spPr>
          <a:xfrm>
            <a:off x="546099" y="1128210"/>
            <a:ext cx="5042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개인정보를 안전하게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7379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  <a:r>
              <a:rPr lang="ko-KR" altLang="en-US" sz="11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67069"/>
            <a:ext cx="5042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자동차보안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84F9A8-36EC-4DAB-A8B0-B774A4E9D5E7}"/>
              </a:ext>
            </a:extLst>
          </p:cNvPr>
          <p:cNvPicPr/>
          <p:nvPr/>
        </p:nvPicPr>
        <p:blipFill rotWithShape="1">
          <a:blip r:embed="rId3"/>
          <a:srcRect l="20615" t="6262" r="15069"/>
          <a:stretch/>
        </p:blipFill>
        <p:spPr>
          <a:xfrm>
            <a:off x="817874" y="1615410"/>
            <a:ext cx="2110482" cy="24146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2EE3CE-F128-4C0F-A4CB-68617081F75E}"/>
              </a:ext>
            </a:extLst>
          </p:cNvPr>
          <p:cNvPicPr/>
          <p:nvPr/>
        </p:nvPicPr>
        <p:blipFill rotWithShape="1">
          <a:blip r:embed="rId4"/>
          <a:srcRect l="51750" t="8542" r="750" b="51250"/>
          <a:stretch/>
        </p:blipFill>
        <p:spPr bwMode="auto">
          <a:xfrm>
            <a:off x="2889546" y="1596807"/>
            <a:ext cx="2344730" cy="241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A75DA8-5A47-498B-8445-0C75183E8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31" y="1607128"/>
            <a:ext cx="3666579" cy="2414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48C28-314B-4CAF-9671-25F97D2BB6BC}"/>
              </a:ext>
            </a:extLst>
          </p:cNvPr>
          <p:cNvSpPr txBox="1"/>
          <p:nvPr/>
        </p:nvSpPr>
        <p:spPr>
          <a:xfrm>
            <a:off x="1755991" y="4324620"/>
            <a:ext cx="234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재래식 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C35AA-7C5E-48A2-86BA-9022E2C315DC}"/>
              </a:ext>
            </a:extLst>
          </p:cNvPr>
          <p:cNvSpPr txBox="1"/>
          <p:nvPr/>
        </p:nvSpPr>
        <p:spPr>
          <a:xfrm>
            <a:off x="6780831" y="5106200"/>
            <a:ext cx="4739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차문을 원격으로 여닫음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</a:t>
            </a:r>
            <a:r>
              <a:rPr lang="ko-KR" altLang="en-US" sz="28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시동걸때는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키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177F8-FF02-449F-ACD7-AEC356566F4F}"/>
              </a:ext>
            </a:extLst>
          </p:cNvPr>
          <p:cNvSpPr txBox="1"/>
          <p:nvPr/>
        </p:nvSpPr>
        <p:spPr>
          <a:xfrm>
            <a:off x="720191" y="1031927"/>
            <a:ext cx="509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과거의 자동차 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2C458-68C6-4709-92C5-983287B0103A}"/>
              </a:ext>
            </a:extLst>
          </p:cNvPr>
          <p:cNvSpPr txBox="1"/>
          <p:nvPr/>
        </p:nvSpPr>
        <p:spPr>
          <a:xfrm>
            <a:off x="7581695" y="4324620"/>
            <a:ext cx="2865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리모트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키</a:t>
            </a: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D10C2-5F15-437D-B1B1-8265A580E172}"/>
              </a:ext>
            </a:extLst>
          </p:cNvPr>
          <p:cNvSpPr txBox="1"/>
          <p:nvPr/>
        </p:nvSpPr>
        <p:spPr>
          <a:xfrm>
            <a:off x="1579873" y="5921490"/>
            <a:ext cx="10960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아직까지도 많이 사용하고 있음</a:t>
            </a:r>
          </a:p>
        </p:txBody>
      </p:sp>
    </p:spTree>
    <p:extLst>
      <p:ext uri="{BB962C8B-B14F-4D97-AF65-F5344CB8AC3E}">
        <p14:creationId xmlns:p14="http://schemas.microsoft.com/office/powerpoint/2010/main" val="34351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05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7379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0104" y="162791"/>
            <a:ext cx="5042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자동차보안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ì¤ë§í¸í¤">
            <a:extLst>
              <a:ext uri="{FF2B5EF4-FFF2-40B4-BE49-F238E27FC236}">
                <a16:creationId xmlns:a16="http://schemas.microsoft.com/office/drawing/2014/main" id="{FA861C10-6901-4FB8-AA41-31AB8DC3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12576" r="17" b="6572"/>
          <a:stretch/>
        </p:blipFill>
        <p:spPr bwMode="auto">
          <a:xfrm>
            <a:off x="634943" y="2293925"/>
            <a:ext cx="2929631" cy="26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084D5-A678-4962-A112-FD15BF23FC80}"/>
              </a:ext>
            </a:extLst>
          </p:cNvPr>
          <p:cNvSpPr txBox="1"/>
          <p:nvPr/>
        </p:nvSpPr>
        <p:spPr>
          <a:xfrm>
            <a:off x="788447" y="1190356"/>
            <a:ext cx="317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06FDD-F5EA-4D82-A1F1-4C09B6BFA78A}"/>
              </a:ext>
            </a:extLst>
          </p:cNvPr>
          <p:cNvSpPr/>
          <p:nvPr/>
        </p:nvSpPr>
        <p:spPr>
          <a:xfrm>
            <a:off x="3966906" y="864858"/>
            <a:ext cx="72671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잠금기능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 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전자키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꺼내지 않고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도어핸들의 터치에 의해서 잠금 혹은 </a:t>
            </a:r>
            <a:r>
              <a:rPr lang="ko-KR" altLang="en-US" sz="2400" dirty="0" err="1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잠금해제</a:t>
            </a:r>
            <a:endParaRPr lang="en-US" altLang="ko-KR" sz="2400" dirty="0">
              <a:solidFill>
                <a:srgbClr val="333333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b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스타트기능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열쇠를 넣지 않고 버튼을 누르거나 돌려서 엔진 시동을 할 수 있음</a:t>
            </a:r>
            <a:endParaRPr lang="en-US" altLang="ko-KR" sz="2400" dirty="0">
              <a:solidFill>
                <a:srgbClr val="333333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b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도난방지기능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엔진에 설정된 암호가 일치해야 시동이 걸리는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 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이모빌라이저</a:t>
            </a:r>
            <a:r>
              <a:rPr lang="ko-KR" altLang="en-US" sz="2400" dirty="0" err="1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장착하여 가짜 키 혹은 단순조작으로 엔진 시동을 할 수 없게 함</a:t>
            </a:r>
            <a:endParaRPr lang="en-US" altLang="ko-KR" sz="2400" dirty="0">
              <a:solidFill>
                <a:srgbClr val="333333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b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웰컴</a:t>
            </a:r>
            <a:r>
              <a:rPr lang="ko-KR" altLang="en-US" sz="2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기능 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차량 주인이 차량 곁으로 오면 자동으로 라이트를 켜서 운전석 앞을 </a:t>
            </a:r>
            <a:r>
              <a:rPr lang="ko-KR" altLang="en-US" sz="2400" dirty="0" err="1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비춰줌</a:t>
            </a:r>
            <a:endParaRPr lang="en-US" altLang="ko-KR" sz="2400" dirty="0">
              <a:solidFill>
                <a:srgbClr val="333333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b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오토락</a:t>
            </a:r>
            <a:r>
              <a:rPr lang="ko-KR" altLang="en-US" sz="2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기능</a:t>
            </a:r>
            <a:r>
              <a:rPr lang="en-US" altLang="ko-KR" sz="24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400" dirty="0">
                <a:solidFill>
                  <a:srgbClr val="333333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문을 잠그지 않고 차량을 이탈하였을 때 일정 시간 후 문을 잠김</a:t>
            </a:r>
            <a:endParaRPr lang="en-US" altLang="ko-KR" sz="2400" dirty="0">
              <a:solidFill>
                <a:srgbClr val="00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1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862791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7379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  <a:r>
              <a:rPr lang="ko-KR" altLang="en-US" sz="11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8562" y="174519"/>
            <a:ext cx="5042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자동차보안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ë¬´ìë¬´ìí ì ì ê¸° ìì ë ë² ">
            <a:extLst>
              <a:ext uri="{FF2B5EF4-FFF2-40B4-BE49-F238E27FC236}">
                <a16:creationId xmlns:a16="http://schemas.microsoft.com/office/drawing/2014/main" id="{D45824D7-0B87-4270-B9A2-3ECE2A5B3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5" y="989939"/>
            <a:ext cx="3463826" cy="28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µì¸ì¸ì¦ì ëì  ì§ë¬¸Â·íì± ì¸ì ">
            <a:extLst>
              <a:ext uri="{FF2B5EF4-FFF2-40B4-BE49-F238E27FC236}">
                <a16:creationId xmlns:a16="http://schemas.microsoft.com/office/drawing/2014/main" id="{EC4213C3-941E-41F5-AC0D-4ED9C665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3" y="2213303"/>
            <a:ext cx="497803" cy="7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ì¤ë§í¸í¤">
            <a:extLst>
              <a:ext uri="{FF2B5EF4-FFF2-40B4-BE49-F238E27FC236}">
                <a16:creationId xmlns:a16="http://schemas.microsoft.com/office/drawing/2014/main" id="{23EBD5B7-75E9-4CC0-B238-DCFC62490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3" t="18245" r="17" b="6369"/>
          <a:stretch/>
        </p:blipFill>
        <p:spPr bwMode="auto">
          <a:xfrm>
            <a:off x="7905288" y="981651"/>
            <a:ext cx="1348205" cy="24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C85832-9BB5-4657-B0BA-D5BC23B9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3443" y="1909446"/>
            <a:ext cx="505766" cy="805335"/>
          </a:xfrm>
          <a:prstGeom prst="rect">
            <a:avLst/>
          </a:prstGeom>
        </p:spPr>
      </p:pic>
      <p:pic>
        <p:nvPicPr>
          <p:cNvPr id="2054" name="Picture 6" descr="https://post-phinf.pstatic.net/20160829_163/1472454023757MTsLc_JPEG/001.jpg?type=w1200">
            <a:extLst>
              <a:ext uri="{FF2B5EF4-FFF2-40B4-BE49-F238E27FC236}">
                <a16:creationId xmlns:a16="http://schemas.microsoft.com/office/drawing/2014/main" id="{8FF6692D-E9B5-442F-BE04-E28227BB1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14" b="16521"/>
          <a:stretch/>
        </p:blipFill>
        <p:spPr bwMode="auto">
          <a:xfrm>
            <a:off x="6040653" y="3761436"/>
            <a:ext cx="5885895" cy="29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B12ED-BE30-45FB-B874-FE1A055B9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201" y="4705608"/>
            <a:ext cx="1348205" cy="895208"/>
          </a:xfrm>
          <a:prstGeom prst="rect">
            <a:avLst/>
          </a:prstGeom>
        </p:spPr>
      </p:pic>
      <p:pic>
        <p:nvPicPr>
          <p:cNvPr id="2056" name="Picture 8" descr="ì¬ë°ì´ì ì ëí ì´ë¯¸ì§ ê²ìê²°ê³¼">
            <a:extLst>
              <a:ext uri="{FF2B5EF4-FFF2-40B4-BE49-F238E27FC236}">
                <a16:creationId xmlns:a16="http://schemas.microsoft.com/office/drawing/2014/main" id="{0FA86AD3-D4BA-481D-A895-044778E0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22" y="3915487"/>
            <a:ext cx="2188900" cy="14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BAAD13-309A-4C46-9793-1BD4DC05FF57}"/>
              </a:ext>
            </a:extLst>
          </p:cNvPr>
          <p:cNvCxnSpPr>
            <a:cxnSpLocks/>
          </p:cNvCxnSpPr>
          <p:nvPr/>
        </p:nvCxnSpPr>
        <p:spPr>
          <a:xfrm flipH="1">
            <a:off x="3434412" y="4323831"/>
            <a:ext cx="1723468" cy="5644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655B672-E462-4848-A8D4-CDADF48EAB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0" r="79675" b="1209"/>
          <a:stretch/>
        </p:blipFill>
        <p:spPr>
          <a:xfrm>
            <a:off x="4751749" y="1394449"/>
            <a:ext cx="1851413" cy="2248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BDAFB7-5DE9-4030-A353-D1FA6049D9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0" r="79675" b="1209"/>
          <a:stretch/>
        </p:blipFill>
        <p:spPr>
          <a:xfrm>
            <a:off x="9865880" y="1138853"/>
            <a:ext cx="1851413" cy="22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02754 L -0.00351 0.02777 C -0.00599 0.02384 -0.00833 0.01967 -0.0108 0.01643 C -0.01211 0.01458 -0.01354 0.01365 -0.01497 0.01273 C -0.01849 0.01041 -0.02448 0.00949 -0.02747 0.00902 C -0.0457 0.00972 -0.06679 0.00879 -0.0858 0.01273 C -0.08685 0.01273 -0.09596 0.0155 -0.09726 0.01643 C -0.10013 0.01782 -0.10273 0.0206 -0.1056 0.02199 C -0.10807 0.02291 -0.11054 0.02291 -0.11289 0.02384 C -0.11614 0.02476 -0.11914 0.02615 -0.12226 0.02754 C -0.12474 0.02986 -0.12708 0.03263 -0.12955 0.03495 C -0.13776 0.04166 -0.13711 0.03819 -0.14414 0.04606 C -0.14674 0.04884 -0.14883 0.05277 -0.15143 0.05532 C -0.15482 0.05833 -0.15859 0.05972 -0.16185 0.06273 C -0.16536 0.0655 -0.17825 0.07963 -0.18164 0.08125 C -0.18698 0.08356 -0.1845 0.08217 -0.18893 0.08495 L -0.20455 0.0831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0.00926 L 0.00221 0.00926 C -0.00755 0.00787 -0.01836 0.01319 -0.02695 0.00555 C -0.04557 -0.01111 -0.02018 0.01088 -0.0405 -0.00371 C -0.04349 -0.00579 -0.0461 -0.00857 -0.04883 -0.01111 C -0.0513 -0.01343 -0.05339 -0.0176 -0.05612 -0.01852 C -0.06445 -0.02153 -0.07279 -0.02153 -0.08112 -0.02223 C -0.08503 -0.02269 -0.11927 -0.0257 -0.13112 -0.02778 C -0.1336 -0.02824 -0.13607 -0.02917 -0.13841 -0.02963 C -0.13985 -0.03102 -0.14128 -0.03218 -0.14258 -0.03334 C -0.14375 -0.03449 -0.14466 -0.03611 -0.1457 -0.03704 C -0.14675 -0.03797 -0.14883 -0.03889 -0.14883 -0.03889 " pathEditMode="relative" ptsTypes="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양쪽 모서리가 둥근 사각형 37"/>
          <p:cNvSpPr/>
          <p:nvPr/>
        </p:nvSpPr>
        <p:spPr>
          <a:xfrm rot="5400000">
            <a:off x="-247377" y="35890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양쪽 모서리가 둥근 사각형 38">
            <a:extLst>
              <a:ext uri="{FF2B5EF4-FFF2-40B4-BE49-F238E27FC236}">
                <a16:creationId xmlns:a16="http://schemas.microsoft.com/office/drawing/2014/main" id="{E5FDF573-513C-42EC-B71A-4B8BA739D373}"/>
              </a:ext>
            </a:extLst>
          </p:cNvPr>
          <p:cNvSpPr/>
          <p:nvPr/>
        </p:nvSpPr>
        <p:spPr>
          <a:xfrm rot="5400000">
            <a:off x="-247377" y="2811519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844974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206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나오는 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656B60-A031-449B-AC3F-08A68B61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1" y="1228880"/>
            <a:ext cx="5674559" cy="5466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7C7F1B-3724-4FA4-B4DD-24CE574A13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r="12612"/>
          <a:stretch/>
        </p:blipFill>
        <p:spPr>
          <a:xfrm>
            <a:off x="6517440" y="844975"/>
            <a:ext cx="5674560" cy="59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4B2DFF-737D-4CDF-B9D2-F1C5F5B38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5"/>
          <a:stretch/>
        </p:blipFill>
        <p:spPr>
          <a:xfrm>
            <a:off x="0" y="732531"/>
            <a:ext cx="12192000" cy="612546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850605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AC38-7E6E-4256-840C-D720D8B58E95}"/>
              </a:ext>
            </a:extLst>
          </p:cNvPr>
          <p:cNvSpPr txBox="1"/>
          <p:nvPr/>
        </p:nvSpPr>
        <p:spPr>
          <a:xfrm>
            <a:off x="1268864" y="2508593"/>
            <a:ext cx="100317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13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3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18707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6943" y="86187"/>
            <a:ext cx="5042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19D4D-79C1-48E1-92C6-782D04B9F557}"/>
              </a:ext>
            </a:extLst>
          </p:cNvPr>
          <p:cNvSpPr txBox="1"/>
          <p:nvPr/>
        </p:nvSpPr>
        <p:spPr>
          <a:xfrm>
            <a:off x="1511064" y="1070124"/>
            <a:ext cx="353664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들어가는 말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일상생활에서의 개인정보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 유출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쉽게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해킹당하는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개인정보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Maidsafe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개인정보를 안전하게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1868CF-EC35-44D1-9EDF-E1FBC11534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2" y="1540535"/>
            <a:ext cx="655102" cy="626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98190D-67C2-4937-82BD-E961E73A4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2" y="3697228"/>
            <a:ext cx="655101" cy="655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077897-B651-4199-BC0A-C615D3C8D6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90" y="1511455"/>
            <a:ext cx="655100" cy="655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DC9109-8CE7-46CD-AD73-A71CB2361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90" y="4212878"/>
            <a:ext cx="655098" cy="615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C6B1D-F244-4B8A-924B-2B73F5968991}"/>
              </a:ext>
            </a:extLst>
          </p:cNvPr>
          <p:cNvSpPr txBox="1"/>
          <p:nvPr/>
        </p:nvSpPr>
        <p:spPr>
          <a:xfrm>
            <a:off x="7315201" y="1070124"/>
            <a:ext cx="571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 보안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과거의 자동차키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생체인식키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나오는 말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571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양쪽 모서리가 둥근 사각형 37"/>
          <p:cNvSpPr/>
          <p:nvPr/>
        </p:nvSpPr>
        <p:spPr>
          <a:xfrm rot="5400000">
            <a:off x="-247377" y="35890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양쪽 모서리가 둥근 사각형 38">
            <a:extLst>
              <a:ext uri="{FF2B5EF4-FFF2-40B4-BE49-F238E27FC236}">
                <a16:creationId xmlns:a16="http://schemas.microsoft.com/office/drawing/2014/main" id="{E5FDF573-513C-42EC-B71A-4B8BA739D373}"/>
              </a:ext>
            </a:extLst>
          </p:cNvPr>
          <p:cNvSpPr/>
          <p:nvPr/>
        </p:nvSpPr>
        <p:spPr>
          <a:xfrm rot="5400000">
            <a:off x="-247377" y="2811519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844974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206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들어가는 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3136-C435-4B6E-A625-63648A386A7D}"/>
              </a:ext>
            </a:extLst>
          </p:cNvPr>
          <p:cNvSpPr txBox="1"/>
          <p:nvPr/>
        </p:nvSpPr>
        <p:spPr>
          <a:xfrm>
            <a:off x="634943" y="1019607"/>
            <a:ext cx="4709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C24EE5-92DB-433B-8EB9-DF06BCB21E3F}"/>
              </a:ext>
            </a:extLst>
          </p:cNvPr>
          <p:cNvSpPr/>
          <p:nvPr/>
        </p:nvSpPr>
        <p:spPr>
          <a:xfrm>
            <a:off x="766604" y="1950649"/>
            <a:ext cx="3849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식별할 수 있는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11AB-0EAE-4783-B2C3-4A9D163AC83A}"/>
              </a:ext>
            </a:extLst>
          </p:cNvPr>
          <p:cNvSpPr txBox="1"/>
          <p:nvPr/>
        </p:nvSpPr>
        <p:spPr>
          <a:xfrm>
            <a:off x="7334242" y="1949261"/>
            <a:ext cx="397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다른정보와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결합하여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식별할 수 있는 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BCA96A-9251-44EC-80C9-6AA94CB0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0" b="9181"/>
          <a:stretch/>
        </p:blipFill>
        <p:spPr>
          <a:xfrm>
            <a:off x="1023578" y="2876109"/>
            <a:ext cx="3876676" cy="368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941CC-4C80-48A1-BD57-92D51A5B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3" b="25217"/>
          <a:stretch/>
        </p:blipFill>
        <p:spPr>
          <a:xfrm>
            <a:off x="7216182" y="2796018"/>
            <a:ext cx="3876675" cy="32085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38903E-C76E-4D76-8753-9BD6D88FE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93" y="3888299"/>
            <a:ext cx="1024023" cy="10240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4FE8D8-1694-49D9-9413-A1DD9027F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18" y="3888299"/>
            <a:ext cx="1024023" cy="10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2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C8B2AF-5706-42D8-A165-63901D048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"/>
          <a:stretch/>
        </p:blipFill>
        <p:spPr>
          <a:xfrm>
            <a:off x="2392387" y="1545485"/>
            <a:ext cx="7407226" cy="50039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817660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8334" y="119346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들어가는 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C24EE5-92DB-433B-8EB9-DF06BCB21E3F}"/>
              </a:ext>
            </a:extLst>
          </p:cNvPr>
          <p:cNvSpPr/>
          <p:nvPr/>
        </p:nvSpPr>
        <p:spPr>
          <a:xfrm rot="20918189">
            <a:off x="642182" y="2106336"/>
            <a:ext cx="10934404" cy="2862322"/>
          </a:xfrm>
          <a:prstGeom prst="rect">
            <a:avLst/>
          </a:prstGeom>
          <a:ln>
            <a:solidFill>
              <a:srgbClr val="32355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우리는 일상생활에서 </a:t>
            </a:r>
            <a:endParaRPr lang="en-US" altLang="ko-KR" sz="6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6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 개인정보들을 노출시키고 있다</a:t>
            </a:r>
            <a:r>
              <a:rPr lang="en-US" altLang="ko-KR" sz="6000" b="1" dirty="0"/>
              <a:t>.</a:t>
            </a:r>
            <a:endParaRPr lang="ko-KR" altLang="en-US" sz="6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8B350-6739-4D5D-B0D1-1A82D2D7C783}"/>
              </a:ext>
            </a:extLst>
          </p:cNvPr>
          <p:cNvSpPr txBox="1"/>
          <p:nvPr/>
        </p:nvSpPr>
        <p:spPr>
          <a:xfrm>
            <a:off x="521948" y="989750"/>
            <a:ext cx="46038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일상생활에서의 개인정보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01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56455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02432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5D4B7-24C6-4BA5-98EA-0DDBED58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892093"/>
            <a:ext cx="3952886" cy="4747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9E2CFD-7388-4D31-BD17-915FEEDC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95" y="1549059"/>
            <a:ext cx="3213121" cy="4747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DC4C8D-C598-4EEB-A898-E19A6871E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60" y="1052604"/>
            <a:ext cx="3783060" cy="20919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7D5C23-B6BC-40B9-B856-19040C20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225" y="3388744"/>
            <a:ext cx="2876129" cy="3139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3EB48-8606-4D90-833B-5C02A6E63000}"/>
              </a:ext>
            </a:extLst>
          </p:cNvPr>
          <p:cNvSpPr txBox="1"/>
          <p:nvPr/>
        </p:nvSpPr>
        <p:spPr>
          <a:xfrm>
            <a:off x="631485" y="1031780"/>
            <a:ext cx="467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쉽게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해킹당하는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개인정보</a:t>
            </a:r>
          </a:p>
        </p:txBody>
      </p:sp>
    </p:spTree>
    <p:extLst>
      <p:ext uri="{BB962C8B-B14F-4D97-AF65-F5344CB8AC3E}">
        <p14:creationId xmlns:p14="http://schemas.microsoft.com/office/powerpoint/2010/main" val="15416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527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26" name="Picture 2" descr="ë©ì´ë ì¸ì´íì ëí ì´ë¯¸ì§ ê²ìê²°ê³¼">
            <a:extLst>
              <a:ext uri="{FF2B5EF4-FFF2-40B4-BE49-F238E27FC236}">
                <a16:creationId xmlns:a16="http://schemas.microsoft.com/office/drawing/2014/main" id="{330A1918-1B09-4FD4-A119-109E0E01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360" y="4217842"/>
            <a:ext cx="6359370" cy="20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CA3FF-57A1-40C8-90CA-F65C1C7D711B}"/>
              </a:ext>
            </a:extLst>
          </p:cNvPr>
          <p:cNvSpPr txBox="1"/>
          <p:nvPr/>
        </p:nvSpPr>
        <p:spPr>
          <a:xfrm>
            <a:off x="985362" y="1571125"/>
            <a:ext cx="1084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개인정보를 </a:t>
            </a:r>
            <a:r>
              <a:rPr lang="ko-KR" altLang="en-US" sz="48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안전</a:t>
            </a:r>
            <a:r>
              <a:rPr lang="ko-KR" altLang="en-US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하게 보관하고 사용할 수 있는 방법은 없을까</a:t>
            </a:r>
            <a:r>
              <a:rPr lang="en-US" altLang="ko-KR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4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923CA-EF44-423D-BAD6-C70B4BD42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4239" y="3414205"/>
            <a:ext cx="1024023" cy="10240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B3EA38-08C2-496B-B6EB-DD17861FC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4239" y="2963396"/>
            <a:ext cx="1024023" cy="10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05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527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91B45-DE71-48C6-99FE-CF662E554163}"/>
              </a:ext>
            </a:extLst>
          </p:cNvPr>
          <p:cNvSpPr txBox="1"/>
          <p:nvPr/>
        </p:nvSpPr>
        <p:spPr>
          <a:xfrm>
            <a:off x="867250" y="2257131"/>
            <a:ext cx="10562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클라우드 저장소 서비스에 </a:t>
            </a:r>
            <a:r>
              <a:rPr lang="ko-KR" altLang="en-US" sz="2800" dirty="0">
                <a:solidFill>
                  <a:srgbClr val="3B617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블록체인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기술을 응용하여 활용한 것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Maidsafe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사용자들이 조금씩 </a:t>
            </a:r>
            <a:r>
              <a:rPr lang="ko-KR" altLang="en-US" sz="2800" u="sng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공유한 저장공간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P2P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방식으로 관리함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-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사용자들이 </a:t>
            </a:r>
            <a:r>
              <a:rPr lang="ko-KR" altLang="en-US" sz="2800" u="sng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공유한 저장공간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사용하기 때문에 관리비용이 많이 들지 않음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-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남는 저장공간을 빌려주고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세이프 코인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대가로 받음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&gt;&gt;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세이프 코인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세이프 네트워크의 토큰형 암호화폐</a:t>
            </a: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26" name="Picture 2" descr="ë©ì´ë ì¸ì´íì ëí ì´ë¯¸ì§ ê²ìê²°ê³¼">
            <a:extLst>
              <a:ext uri="{FF2B5EF4-FFF2-40B4-BE49-F238E27FC236}">
                <a16:creationId xmlns:a16="http://schemas.microsoft.com/office/drawing/2014/main" id="{330A1918-1B09-4FD4-A119-109E0E01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6" y="1042432"/>
            <a:ext cx="3214333" cy="10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9BABF-6681-4AD1-83F9-496446A63626}"/>
              </a:ext>
            </a:extLst>
          </p:cNvPr>
          <p:cNvSpPr txBox="1"/>
          <p:nvPr/>
        </p:nvSpPr>
        <p:spPr>
          <a:xfrm>
            <a:off x="609520" y="1105439"/>
            <a:ext cx="420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Maidsafe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0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527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91B45-DE71-48C6-99FE-CF662E554163}"/>
              </a:ext>
            </a:extLst>
          </p:cNvPr>
          <p:cNvSpPr txBox="1"/>
          <p:nvPr/>
        </p:nvSpPr>
        <p:spPr>
          <a:xfrm>
            <a:off x="649525" y="1070414"/>
            <a:ext cx="105627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 </a:t>
            </a:r>
            <a:r>
              <a:rPr lang="en-US" altLang="ko-KR" sz="3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Maidsafe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 올린 데이터는 사용자 컴퓨터 자원을 활용해 암호화되고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누구도 알 수 없도록 조각내 나눠 보관함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많은 사람이 존재 할 수록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더 많이 나누어 </a:t>
            </a: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조각이 더 </a:t>
            </a:r>
            <a:r>
              <a:rPr lang="ko-KR" altLang="en-US" sz="32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작아지기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때문에 훨씬 더 </a:t>
            </a:r>
            <a:r>
              <a:rPr lang="ko-KR" altLang="en-US" sz="3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안전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하게 보관할 수 있음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5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2CDA58-87FA-40AE-B527-BAA9CED8A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/>
          <a:stretch/>
        </p:blipFill>
        <p:spPr>
          <a:xfrm>
            <a:off x="738445" y="2444621"/>
            <a:ext cx="4192784" cy="2525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1E823E-875E-48DE-9619-2F3A479B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58" y="2510987"/>
            <a:ext cx="4405114" cy="24609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1F1C3D-C216-4D0C-A057-065003320E3C}"/>
              </a:ext>
            </a:extLst>
          </p:cNvPr>
          <p:cNvSpPr/>
          <p:nvPr/>
        </p:nvSpPr>
        <p:spPr>
          <a:xfrm rot="20918189">
            <a:off x="642068" y="2252397"/>
            <a:ext cx="10834866" cy="23083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저장한 파일들이 </a:t>
            </a:r>
            <a:r>
              <a:rPr lang="ko-KR" altLang="en-US" sz="4800" u="sng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조각난 채</a:t>
            </a:r>
            <a:r>
              <a:rPr lang="ko-KR" altLang="en-US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보관되기 때문에 해킹을 당해도 개인정보를 잃지 않는다</a:t>
            </a:r>
            <a:r>
              <a:rPr lang="en-US" altLang="ko-KR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10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64858"/>
          </a:xfrm>
          <a:prstGeom prst="rect">
            <a:avLst/>
          </a:prstGeom>
          <a:solidFill>
            <a:srgbClr val="32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5400000">
            <a:off x="-247377" y="3576384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나오는말</a:t>
            </a:r>
            <a:endParaRPr lang="ko-KR" altLang="en-US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5400000">
            <a:off x="-247377" y="2857927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</a:t>
            </a:r>
            <a:endParaRPr lang="en-US" altLang="ko-KR" sz="12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en-US" altLang="ko-KR" sz="11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5400000">
            <a:off x="-247377" y="2139470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C34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 유출</a:t>
            </a:r>
          </a:p>
        </p:txBody>
      </p:sp>
      <p:sp>
        <p:nvSpPr>
          <p:cNvPr id="41" name="양쪽 모서리가 둥근 사각형 40"/>
          <p:cNvSpPr/>
          <p:nvPr/>
        </p:nvSpPr>
        <p:spPr>
          <a:xfrm rot="5400000">
            <a:off x="-247377" y="1421013"/>
            <a:ext cx="864858" cy="3701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104" y="155275"/>
            <a:ext cx="5042513" cy="8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유출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91B45-DE71-48C6-99FE-CF662E554163}"/>
              </a:ext>
            </a:extLst>
          </p:cNvPr>
          <p:cNvSpPr txBox="1"/>
          <p:nvPr/>
        </p:nvSpPr>
        <p:spPr>
          <a:xfrm>
            <a:off x="621082" y="4775705"/>
            <a:ext cx="10949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파일을 저장한 유저는 언제든지 자신의 비밀번호를 통해 파일을 불러 올 수 있다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오로지 </a:t>
            </a:r>
            <a:r>
              <a:rPr lang="ko-KR" altLang="en-US" sz="32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본인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만 암호를 해독해 데이터를 활용하거나 다른 사용자에게 </a:t>
            </a:r>
            <a:r>
              <a:rPr lang="ko-KR" altLang="en-US" sz="3200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공유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할 수 있다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2927F-6937-4F4A-9BD6-DDA91085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0" y="1051243"/>
            <a:ext cx="6332469" cy="3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</TotalTime>
  <Words>379</Words>
  <Application>Microsoft Office PowerPoint</Application>
  <PresentationFormat>와이드스크린</PresentationFormat>
  <Paragraphs>138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나눔손글씨 펜</vt:lpstr>
      <vt:lpstr>나눔스퀘어 ExtraBold</vt:lpstr>
      <vt:lpstr>맑은 고딕</vt:lpstr>
      <vt:lpstr>배달의민족 도현</vt:lpstr>
      <vt:lpstr>배달의민족 연성</vt:lpstr>
      <vt:lpstr>배달의민족 주아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Jo Ha Young</cp:lastModifiedBy>
  <cp:revision>457</cp:revision>
  <dcterms:created xsi:type="dcterms:W3CDTF">2018-08-02T07:05:36Z</dcterms:created>
  <dcterms:modified xsi:type="dcterms:W3CDTF">2018-11-18T13:51:03Z</dcterms:modified>
</cp:coreProperties>
</file>